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144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18A05F-066D-084E-8588-0E99BA4C9C9C}" type="datetimeFigureOut">
              <a:rPr lang="en-US" smtClean="0"/>
              <a:t>16-01-06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39CDB-5672-694F-A76A-084D861B0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431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of Monarch butterfly</a:t>
            </a:r>
            <a:r>
              <a:rPr lang="en-US" baseline="0" dirty="0" smtClean="0"/>
              <a:t> range: http://</a:t>
            </a:r>
            <a:r>
              <a:rPr lang="en-US" baseline="0" dirty="0" err="1" smtClean="0"/>
              <a:t>www.canadiangeographic.ca</a:t>
            </a:r>
            <a:r>
              <a:rPr lang="en-US" baseline="0" dirty="0" smtClean="0"/>
              <a:t>/wildlife-nature/images/species/maps/</a:t>
            </a:r>
            <a:r>
              <a:rPr lang="en-US" baseline="0" dirty="0" err="1" smtClean="0"/>
              <a:t>english</a:t>
            </a:r>
            <a:r>
              <a:rPr lang="en-US" baseline="0" dirty="0" smtClean="0"/>
              <a:t>/monarch-</a:t>
            </a:r>
            <a:r>
              <a:rPr lang="en-US" baseline="0" dirty="0" err="1" smtClean="0"/>
              <a:t>butterfly.jpg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39CDB-5672-694F-A76A-084D861B0C1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778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https://</a:t>
            </a:r>
            <a:r>
              <a:rPr lang="en-US" dirty="0" err="1" smtClean="0"/>
              <a:t>slmc.uottawa.ca</a:t>
            </a:r>
            <a:r>
              <a:rPr lang="en-US" dirty="0" smtClean="0"/>
              <a:t>/</a:t>
            </a:r>
            <a:r>
              <a:rPr lang="en-US" dirty="0" err="1" smtClean="0"/>
              <a:t>content_images</a:t>
            </a:r>
            <a:r>
              <a:rPr lang="en-US" dirty="0" smtClean="0"/>
              <a:t>/115001e.gif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39CDB-5672-694F-A76A-084D861B0C1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778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Image:http</a:t>
            </a:r>
            <a:r>
              <a:rPr lang="en-US" dirty="0" smtClean="0"/>
              <a:t>://</a:t>
            </a:r>
            <a:r>
              <a:rPr lang="en-US" dirty="0" err="1" smtClean="0"/>
              <a:t>www.bio.miami.edu</a:t>
            </a:r>
            <a:r>
              <a:rPr lang="en-US" dirty="0" smtClean="0"/>
              <a:t>/</a:t>
            </a:r>
            <a:r>
              <a:rPr lang="en-US" dirty="0" err="1" smtClean="0"/>
              <a:t>dana</a:t>
            </a:r>
            <a:r>
              <a:rPr lang="en-US" dirty="0" smtClean="0"/>
              <a:t>/pix/</a:t>
            </a:r>
            <a:r>
              <a:rPr lang="en-US" dirty="0" err="1" smtClean="0"/>
              <a:t>dispersion.jpg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39CDB-5672-694F-A76A-084D861B0C1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7785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Video link: http://</a:t>
            </a:r>
            <a:r>
              <a:rPr lang="en-US" dirty="0" err="1" smtClean="0"/>
              <a:t>www.learningliftoff.com</a:t>
            </a:r>
            <a:r>
              <a:rPr lang="en-US" dirty="0" smtClean="0"/>
              <a:t>/</a:t>
            </a:r>
            <a:r>
              <a:rPr lang="en-US" dirty="0" err="1" smtClean="0"/>
              <a:t>wp</a:t>
            </a:r>
            <a:r>
              <a:rPr lang="en-US" dirty="0" smtClean="0"/>
              <a:t>-content/uploads/2014/08/MTH6_10_12_Snail_Population_LRN_LCA.swf</a:t>
            </a:r>
          </a:p>
          <a:p>
            <a:endParaRPr lang="en-US" dirty="0" smtClean="0"/>
          </a:p>
          <a:p>
            <a:r>
              <a:rPr lang="en-US" dirty="0" smtClean="0"/>
              <a:t>Image: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www.coml.org</a:t>
            </a:r>
            <a:r>
              <a:rPr lang="en-US" baseline="0" dirty="0" smtClean="0"/>
              <a:t>/</a:t>
            </a:r>
            <a:r>
              <a:rPr lang="en-US" baseline="0" dirty="0" err="1" smtClean="0"/>
              <a:t>edu</a:t>
            </a:r>
            <a:r>
              <a:rPr lang="en-US" baseline="0" dirty="0" smtClean="0"/>
              <a:t>/</a:t>
            </a:r>
            <a:r>
              <a:rPr lang="en-US" baseline="0" dirty="0" err="1" smtClean="0"/>
              <a:t>img</a:t>
            </a:r>
            <a:r>
              <a:rPr lang="en-US" baseline="0" dirty="0" smtClean="0"/>
              <a:t>/quadrat_sampling_00.jpg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39CDB-5672-694F-A76A-084D861B0C1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9801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www.mccoy.army.mil</a:t>
            </a:r>
            <a:r>
              <a:rPr lang="en-US" baseline="0" dirty="0" smtClean="0"/>
              <a:t>/</a:t>
            </a:r>
            <a:r>
              <a:rPr lang="en-US" baseline="0" dirty="0" err="1" smtClean="0"/>
              <a:t>vnewspaper</a:t>
            </a:r>
            <a:r>
              <a:rPr lang="en-US" baseline="0" dirty="0" smtClean="0"/>
              <a:t>/newspaper/</a:t>
            </a:r>
            <a:r>
              <a:rPr lang="en-US" baseline="0" dirty="0" err="1" smtClean="0"/>
              <a:t>realmccoy</a:t>
            </a:r>
            <a:r>
              <a:rPr lang="en-US" baseline="0" dirty="0" smtClean="0"/>
              <a:t>/01272012/images/wolf_400x.jpg</a:t>
            </a:r>
          </a:p>
          <a:p>
            <a:endParaRPr lang="en-US" baseline="0" dirty="0" smtClean="0"/>
          </a:p>
          <a:p>
            <a:r>
              <a:rPr lang="en-US" baseline="0" smtClean="0"/>
              <a:t>Y2Y link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A39CDB-5672-694F-A76A-084D861B0C1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0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18011-BD04-9048-872D-57A62068A83F}" type="datetimeFigureOut">
              <a:rPr lang="en-US" smtClean="0"/>
              <a:t>16-01-06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E3BA-5C59-A744-A62B-7FF6EE3B37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567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18011-BD04-9048-872D-57A62068A83F}" type="datetimeFigureOut">
              <a:rPr lang="en-US" smtClean="0"/>
              <a:t>16-01-06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E3BA-5C59-A744-A62B-7FF6EE3B37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868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18011-BD04-9048-872D-57A62068A83F}" type="datetimeFigureOut">
              <a:rPr lang="en-US" smtClean="0"/>
              <a:t>16-01-06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E3BA-5C59-A744-A62B-7FF6EE3B37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289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18011-BD04-9048-872D-57A62068A83F}" type="datetimeFigureOut">
              <a:rPr lang="en-US" smtClean="0"/>
              <a:t>16-01-06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E3BA-5C59-A744-A62B-7FF6EE3B37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800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18011-BD04-9048-872D-57A62068A83F}" type="datetimeFigureOut">
              <a:rPr lang="en-US" smtClean="0"/>
              <a:t>16-01-06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E3BA-5C59-A744-A62B-7FF6EE3B37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284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18011-BD04-9048-872D-57A62068A83F}" type="datetimeFigureOut">
              <a:rPr lang="en-US" smtClean="0"/>
              <a:t>16-01-06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E3BA-5C59-A744-A62B-7FF6EE3B37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187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18011-BD04-9048-872D-57A62068A83F}" type="datetimeFigureOut">
              <a:rPr lang="en-US" smtClean="0"/>
              <a:t>16-01-06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E3BA-5C59-A744-A62B-7FF6EE3B37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484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18011-BD04-9048-872D-57A62068A83F}" type="datetimeFigureOut">
              <a:rPr lang="en-US" smtClean="0"/>
              <a:t>16-01-06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E3BA-5C59-A744-A62B-7FF6EE3B37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660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18011-BD04-9048-872D-57A62068A83F}" type="datetimeFigureOut">
              <a:rPr lang="en-US" smtClean="0"/>
              <a:t>16-01-06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E3BA-5C59-A744-A62B-7FF6EE3B37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688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18011-BD04-9048-872D-57A62068A83F}" type="datetimeFigureOut">
              <a:rPr lang="en-US" smtClean="0"/>
              <a:t>16-01-06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E3BA-5C59-A744-A62B-7FF6EE3B37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489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18011-BD04-9048-872D-57A62068A83F}" type="datetimeFigureOut">
              <a:rPr lang="en-US" smtClean="0"/>
              <a:t>16-01-06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E3BA-5C59-A744-A62B-7FF6EE3B37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559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18011-BD04-9048-872D-57A62068A83F}" type="datetimeFigureOut">
              <a:rPr lang="en-US" smtClean="0"/>
              <a:t>16-01-06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DE3BA-5C59-A744-A62B-7FF6EE3B37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939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arningliftoff.com/wp-content/uploads/2014/08/MTH6_10_12_Snail_Population_LRN_LCA.swf" TargetMode="External"/><Relationship Id="rId4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y2y.net/vision/our-progress" TargetMode="External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Population Characteristics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12.1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413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Ecology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s-IS" dirty="0" smtClean="0"/>
              <a:t>…i</a:t>
            </a:r>
            <a:r>
              <a:rPr lang="en-US" dirty="0" smtClean="0"/>
              <a:t>s the study of dynamics of populations and how populations interact with their environment</a:t>
            </a:r>
          </a:p>
          <a:p>
            <a:r>
              <a:rPr lang="en-US" dirty="0"/>
              <a:t>i</a:t>
            </a:r>
            <a:r>
              <a:rPr lang="en-US" dirty="0" smtClean="0"/>
              <a:t>ncludes population size, density, distribution, changes over time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253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Distribution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/>
              <a:t>g</a:t>
            </a:r>
            <a:r>
              <a:rPr lang="en-US" b="1" dirty="0" smtClean="0"/>
              <a:t>eographic</a:t>
            </a:r>
            <a:r>
              <a:rPr lang="en-US" dirty="0" smtClean="0"/>
              <a:t> </a:t>
            </a:r>
            <a:r>
              <a:rPr lang="en-US" b="1" dirty="0" smtClean="0"/>
              <a:t>range</a:t>
            </a:r>
            <a:r>
              <a:rPr lang="en-US" dirty="0" smtClean="0"/>
              <a:t> is the total area occupied by a population</a:t>
            </a:r>
          </a:p>
          <a:p>
            <a:r>
              <a:rPr lang="en-US" dirty="0" smtClean="0"/>
              <a:t>See the range of the Monarch butterfly in North America</a:t>
            </a:r>
          </a:p>
          <a:p>
            <a:r>
              <a:rPr lang="en-US" b="1" dirty="0" smtClean="0"/>
              <a:t>Habitat</a:t>
            </a:r>
            <a:r>
              <a:rPr lang="en-US" dirty="0" smtClean="0"/>
              <a:t> is the specific environment where an organism lives</a:t>
            </a:r>
            <a:endParaRPr lang="en-US" b="1" dirty="0" smtClean="0"/>
          </a:p>
        </p:txBody>
      </p:sp>
      <p:pic>
        <p:nvPicPr>
          <p:cNvPr id="6" name="Content Placeholder 5" descr="monarch-butterfly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2" r="-18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15028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Size &amp; Density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/>
              <a:t>p</a:t>
            </a:r>
            <a:r>
              <a:rPr lang="en-US" b="1" dirty="0" smtClean="0"/>
              <a:t>opulation size (</a:t>
            </a:r>
            <a:r>
              <a:rPr lang="en-US" b="1" dirty="0" err="1" smtClean="0"/>
              <a:t>N</a:t>
            </a:r>
            <a:r>
              <a:rPr lang="en-US" b="1" baseline="-25000" dirty="0" err="1" smtClean="0"/>
              <a:t>t</a:t>
            </a:r>
            <a:r>
              <a:rPr lang="en-US" b="1" dirty="0" smtClean="0"/>
              <a:t>) </a:t>
            </a:r>
            <a:r>
              <a:rPr lang="en-US" dirty="0" smtClean="0"/>
              <a:t>is the number of individuals of a species in a given area</a:t>
            </a:r>
          </a:p>
          <a:p>
            <a:r>
              <a:rPr lang="en-US" b="1" dirty="0"/>
              <a:t>p</a:t>
            </a:r>
            <a:r>
              <a:rPr lang="en-US" b="1" dirty="0" smtClean="0"/>
              <a:t>opulation density (D) </a:t>
            </a:r>
            <a:r>
              <a:rPr lang="en-US" dirty="0" smtClean="0"/>
              <a:t>is the number of individuals per unit area</a:t>
            </a:r>
            <a:endParaRPr lang="en-US" b="1" dirty="0"/>
          </a:p>
          <a:p>
            <a:r>
              <a:rPr lang="en-US" b="1" dirty="0" smtClean="0"/>
              <a:t>crude density</a:t>
            </a:r>
            <a:r>
              <a:rPr lang="en-US" dirty="0" smtClean="0"/>
              <a:t> vs. </a:t>
            </a:r>
            <a:r>
              <a:rPr lang="en-US" b="1" dirty="0" smtClean="0"/>
              <a:t>ecological density</a:t>
            </a:r>
          </a:p>
        </p:txBody>
      </p:sp>
      <p:pic>
        <p:nvPicPr>
          <p:cNvPr id="5" name="Content Placeholder 4" descr="115001e.gi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112" b="-131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82477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Dispersion</a:t>
            </a:r>
            <a:endParaRPr lang="en-US" dirty="0"/>
          </a:p>
        </p:txBody>
      </p:sp>
      <p:pic>
        <p:nvPicPr>
          <p:cNvPr id="7" name="Content Placeholder 6" descr="dispersion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038" r="-130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70644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 Populations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/>
              <a:t>q</a:t>
            </a:r>
            <a:r>
              <a:rPr lang="en-US" b="1" dirty="0" smtClean="0"/>
              <a:t>uadrat </a:t>
            </a:r>
            <a:r>
              <a:rPr lang="en-US" dirty="0" smtClean="0"/>
              <a:t>sampling</a:t>
            </a:r>
            <a:r>
              <a:rPr lang="en-US" b="1" dirty="0" smtClean="0"/>
              <a:t> </a:t>
            </a:r>
            <a:r>
              <a:rPr lang="en-US" dirty="0" smtClean="0"/>
              <a:t>(try Practice questions #1 &amp; 2 on page 589)</a:t>
            </a:r>
          </a:p>
          <a:p>
            <a:r>
              <a:rPr lang="en-US" b="1" dirty="0"/>
              <a:t>m</a:t>
            </a:r>
            <a:r>
              <a:rPr lang="en-US" b="1" dirty="0" smtClean="0"/>
              <a:t>ark-recapture method </a:t>
            </a:r>
            <a:r>
              <a:rPr lang="en-US" dirty="0" smtClean="0">
                <a:hlinkClick r:id="rId3"/>
              </a:rPr>
              <a:t>video</a:t>
            </a:r>
            <a:r>
              <a:rPr lang="en-US" dirty="0" smtClean="0"/>
              <a:t> (try Practice problems #1-3 on page 590)</a:t>
            </a:r>
            <a:endParaRPr lang="en-US" b="1" dirty="0" smtClean="0"/>
          </a:p>
        </p:txBody>
      </p:sp>
      <p:pic>
        <p:nvPicPr>
          <p:cNvPr id="5" name="Content Placeholder 4" descr="quadrat_sampling_00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58090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Populations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Animals can be tracked using GPS, DNA sampling, collecting &amp; testing their droppings, etc.</a:t>
            </a:r>
          </a:p>
          <a:p>
            <a:r>
              <a:rPr lang="en-US" dirty="0" smtClean="0"/>
              <a:t>Yukon to Yellowknife (Y2Y) project </a:t>
            </a:r>
            <a:r>
              <a:rPr lang="en-US" dirty="0" smtClean="0">
                <a:hlinkClick r:id="rId3"/>
              </a:rPr>
              <a:t>website</a:t>
            </a:r>
            <a:endParaRPr lang="en-US" dirty="0" smtClean="0"/>
          </a:p>
          <a:p>
            <a:r>
              <a:rPr lang="en-US" dirty="0" smtClean="0"/>
              <a:t>Ethics of marking &amp; tracking?</a:t>
            </a:r>
            <a:endParaRPr lang="en-US" dirty="0"/>
          </a:p>
        </p:txBody>
      </p:sp>
      <p:pic>
        <p:nvPicPr>
          <p:cNvPr id="5" name="Content Placeholder 4" descr="wolf_400x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048" b="-300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95781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281</Words>
  <Application>Microsoft Macintosh PowerPoint</Application>
  <PresentationFormat>On-screen Show (4:3)</PresentationFormat>
  <Paragraphs>35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Population Characteristics</vt:lpstr>
      <vt:lpstr>Population Ecology</vt:lpstr>
      <vt:lpstr>Population Distribution</vt:lpstr>
      <vt:lpstr>Population Size &amp; Density</vt:lpstr>
      <vt:lpstr>Population Dispersion</vt:lpstr>
      <vt:lpstr>Sampling Populations</vt:lpstr>
      <vt:lpstr>Tracking Populations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Population Characteristics</dc:title>
  <dc:creator>rubina khan</dc:creator>
  <cp:lastModifiedBy>rubina khan</cp:lastModifiedBy>
  <cp:revision>19</cp:revision>
  <dcterms:created xsi:type="dcterms:W3CDTF">2016-01-06T18:27:48Z</dcterms:created>
  <dcterms:modified xsi:type="dcterms:W3CDTF">2016-01-06T18:46:09Z</dcterms:modified>
</cp:coreProperties>
</file>